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7" r:id="rId1"/>
  </p:sldMasterIdLst>
  <p:notesMasterIdLst>
    <p:notesMasterId r:id="rId27"/>
  </p:notesMasterIdLst>
  <p:handoutMasterIdLst>
    <p:handoutMasterId r:id="rId28"/>
  </p:handoutMasterIdLst>
  <p:sldIdLst>
    <p:sldId id="303" r:id="rId2"/>
    <p:sldId id="320" r:id="rId3"/>
    <p:sldId id="321" r:id="rId4"/>
    <p:sldId id="322" r:id="rId5"/>
    <p:sldId id="323" r:id="rId6"/>
    <p:sldId id="324" r:id="rId7"/>
    <p:sldId id="319" r:id="rId8"/>
    <p:sldId id="318" r:id="rId9"/>
    <p:sldId id="283" r:id="rId10"/>
    <p:sldId id="305" r:id="rId11"/>
    <p:sldId id="306" r:id="rId12"/>
    <p:sldId id="261" r:id="rId13"/>
    <p:sldId id="266" r:id="rId14"/>
    <p:sldId id="262" r:id="rId15"/>
    <p:sldId id="28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15" r:id="rId26"/>
  </p:sldIdLst>
  <p:sldSz cx="6858000" cy="51435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3C234"/>
    <a:srgbClr val="C4C9A4"/>
    <a:srgbClr val="08A800"/>
    <a:srgbClr val="DAB018"/>
    <a:srgbClr val="C95C1F"/>
    <a:srgbClr val="8A815B"/>
    <a:srgbClr val="E3B82C"/>
    <a:srgbClr val="F39D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103" autoAdjust="0"/>
  </p:normalViewPr>
  <p:slideViewPr>
    <p:cSldViewPr>
      <p:cViewPr>
        <p:scale>
          <a:sx n="150" d="100"/>
          <a:sy n="150" d="100"/>
        </p:scale>
        <p:origin x="-1764" y="84"/>
      </p:cViewPr>
      <p:guideLst>
        <p:guide orient="horz" pos="2160"/>
        <p:guide orient="horz" pos="1620"/>
        <p:guide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orient="horz" pos="3127"/>
        <p:guide pos="216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E0B7DD-B3F1-4613-831A-56DCB110591C}" type="datetimeFigureOut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C4A6AAC-EF6E-432B-A24C-47D243D16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B38733-2343-4D99-A5AD-0B0C0E45E02F}" type="datetimeFigureOut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EB67851-CD3E-4F20-8A5D-05085E081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6350" y="-6350"/>
            <a:ext cx="6877050" cy="5156200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5131027" y="4176184"/>
              <a:ext cx="4021844" cy="268181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7042462" y="-1"/>
              <a:ext cx="1219254" cy="685800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892171" y="-1"/>
              <a:ext cx="2269167" cy="6866468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05452" y="-8468"/>
              <a:ext cx="1947419" cy="6866468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38160" y="3920066"/>
              <a:ext cx="2512595" cy="2937934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010710" y="-8468"/>
              <a:ext cx="2142161" cy="6866468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295584" y="-8468"/>
              <a:ext cx="857287" cy="6866468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77557" y="-8468"/>
              <a:ext cx="1066847" cy="6866468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60623" y="4893733"/>
              <a:ext cx="109436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8466" y="-8468"/>
              <a:ext cx="863638" cy="5698068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5EB3-978A-4836-B787-A912938B96FD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1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6647-0CE5-465E-B566-B7909CF3D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0330-AABD-485C-B8B3-FE824BC4461F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3362-3AAD-43E7-B516-202E2C0AC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1950" y="592138"/>
            <a:ext cx="3429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060950" y="2165350"/>
            <a:ext cx="342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6F03-AEE4-49DD-8501-4AC9001E550F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8283-3352-4362-B5F8-02637F86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77D3-2613-4D92-8699-7B7CE8DD2981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A348-6D17-4D1B-8ED9-659D0438F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1950" y="592138"/>
            <a:ext cx="3429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060950" y="2165350"/>
            <a:ext cx="342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72B6-F9B2-4860-972B-039941BE9BB3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C270-40BF-4F56-96FD-E5B764B24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1451-3F09-4AE2-90C9-86F8908B7E74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60040-2C01-4C99-B356-C097D710E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5D7E-8D35-4B30-B0AE-1010397ED7AF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335A-A33A-406D-938F-9686AF780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3870-3EE0-47CA-8B5C-35DC79697125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814D-0C48-4FD2-A66D-15981063C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EF92-86A4-435B-A87D-1FEF9FC0DCDC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F424-46FE-4DFA-B88A-5CB3B79E5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6EAD-6FF9-4467-ADE3-B22FAF11EE8D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96A6-7C0D-4963-AA37-391F0B7BE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C7BD-2195-4C8B-AF65-F3D98D031358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16EB-7415-47D7-BCF2-A922E7016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D3D2-2F34-4908-B89A-FC7E25AA8EDD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76D1-FB90-4C34-8558-B77EB9719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7398-FB16-44B0-9650-7251B3D2986E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C126-39FB-42F6-90CD-26F10D33C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BDDD-7967-4ECF-A814-928F7D027A8C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5996-ECEE-4044-8939-0E1B4F881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/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B6B5-32BA-46BC-9A8A-AFC490E59C1B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08C-83F1-421B-AD2B-234B64C9F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09FC-6CD9-4417-B326-038627C8B001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F846-5BD3-4737-B042-A304DA164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6350" y="-6350"/>
            <a:ext cx="6877050" cy="5156200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8467" y="4013200"/>
              <a:ext cx="45722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5131027" y="4176184"/>
              <a:ext cx="4021844" cy="268181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7042462" y="-1"/>
              <a:ext cx="1219254" cy="685800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892171" y="-1"/>
              <a:ext cx="2269167" cy="6866468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05452" y="-8468"/>
              <a:ext cx="1947419" cy="6866468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38160" y="3920066"/>
              <a:ext cx="2512595" cy="2937934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010710" y="-8468"/>
              <a:ext cx="2142161" cy="6866468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295584" y="-8468"/>
              <a:ext cx="857287" cy="6866468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77557" y="-8468"/>
              <a:ext cx="1066847" cy="6866468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60623" y="4893733"/>
              <a:ext cx="109436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47609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0838"/>
            <a:ext cx="476091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4475" y="4530725"/>
            <a:ext cx="51276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B5F71-6B13-44CE-9B5B-3CA35B414D49}" type="datetime1">
              <a:rPr lang="ru-RU"/>
              <a:pPr>
                <a:defRPr/>
              </a:pPr>
              <a:t>11.03.2021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530725"/>
            <a:ext cx="3467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3938" y="4530725"/>
            <a:ext cx="384175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14E5D66-3953-4E69-BA23-54925D01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83" r:id="rId11"/>
    <p:sldLayoutId id="2147484278" r:id="rId12"/>
    <p:sldLayoutId id="2147484284" r:id="rId13"/>
    <p:sldLayoutId id="2147484279" r:id="rId14"/>
    <p:sldLayoutId id="2147484280" r:id="rId15"/>
    <p:sldLayoutId id="2147484281" r:id="rId16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F8C13"/>
            </a:gs>
            <a:gs pos="74001">
              <a:srgbClr val="94DE61"/>
            </a:gs>
            <a:gs pos="100000">
              <a:srgbClr val="EAF6D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98538" y="587375"/>
            <a:ext cx="1620837" cy="238125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chemeClr val="tx1"/>
                </a:solidFill>
              </a:rPr>
              <a:t/>
            </a:r>
            <a:br>
              <a:rPr lang="ru-RU" altLang="ru-RU" b="1" i="1" smtClean="0">
                <a:solidFill>
                  <a:schemeClr val="tx1"/>
                </a:solidFill>
              </a:rPr>
            </a:br>
            <a:endParaRPr lang="ru-RU" altLang="ru-RU" b="1" smtClean="0">
              <a:solidFill>
                <a:schemeClr val="tx1"/>
              </a:solidFill>
            </a:endParaRPr>
          </a:p>
        </p:txBody>
      </p:sp>
      <p:pic>
        <p:nvPicPr>
          <p:cNvPr id="5123" name="Picture 2" descr="C:\Users\Халикова\Desktop\karta_2_e.png"/>
          <p:cNvPicPr>
            <a:picLocks noChangeAspect="1" noChangeArrowheads="1"/>
          </p:cNvPicPr>
          <p:nvPr/>
        </p:nvPicPr>
        <p:blipFill>
          <a:blip r:embed="rId2" cstate="print"/>
          <a:srcRect b="5196"/>
          <a:stretch>
            <a:fillRect/>
          </a:stretch>
        </p:blipFill>
        <p:spPr bwMode="auto">
          <a:xfrm>
            <a:off x="1062038" y="484188"/>
            <a:ext cx="4733925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20713" y="1563688"/>
            <a:ext cx="6048647" cy="1674812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БЮДЖЕТ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ДЛЯ ГРАЖДАН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800" dirty="0" smtClean="0">
              <a:solidFill>
                <a:srgbClr val="FFFF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800" dirty="0" smtClean="0">
              <a:solidFill>
                <a:srgbClr val="FFFF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ПРОЕКТУ БЮДЖЕТА МУНИЦИПАЛЬНОГО ОБРАЗОВАНИЯ </a:t>
            </a:r>
            <a:r>
              <a:rPr lang="ru-RU" sz="1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КУСИНСКОЕ СЕЛЬСКОЕ ПОСЕЛЕНИЕ </a:t>
            </a:r>
            <a:r>
              <a:rPr lang="ru-RU" sz="1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КИРИШСКОГО МУНИЦИПАЛЬНОГО РАЙОНА ЛЕНИНГРАДСКОЙ ОБЛАСТИ НА 2021 ГОД и НА ПЛАНОВЫЙ ПЕРИОД 2022 И 2023 ГОДОВ</a:t>
            </a:r>
            <a:endParaRPr lang="ru-RU" sz="1800" cap="non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Давидюк\БЮДЖЕТ ДЛЯ ГРАЖДАН\герб_кусин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240" y="195486"/>
            <a:ext cx="902394" cy="1119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8" y="195263"/>
            <a:ext cx="6426200" cy="668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бюджета МО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Кусинское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сельское поселение КМР ЛО по программным и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непрограммным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направлениям деятельности  на 2020-2021 годы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9275" y="1492250"/>
          <a:ext cx="5616028" cy="2530334"/>
        </p:xfrm>
        <a:graphic>
          <a:graphicData uri="http://schemas.openxmlformats.org/drawingml/2006/table">
            <a:tbl>
              <a:tblPr/>
              <a:tblGrid>
                <a:gridCol w="1473016"/>
                <a:gridCol w="1190685"/>
                <a:gridCol w="1440160"/>
                <a:gridCol w="792088"/>
                <a:gridCol w="720079"/>
              </a:tblGrid>
              <a:tr h="2424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Ожидаемое исполнение, тыс. руб.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Удельный вес в общем объеме расходов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средств, тыс. руб. 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Удельный вес в общем объеме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54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Обеспечение деятельности органов МСУ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   5 338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23,6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latin typeface="Times New Roman"/>
                        </a:rPr>
                        <a:t>                </a:t>
                      </a:r>
                      <a:r>
                        <a:rPr lang="ru-RU" sz="1050" b="0" i="0" u="none" strike="noStrike" dirty="0" smtClean="0">
                          <a:latin typeface="Times New Roman"/>
                        </a:rPr>
                        <a:t>      </a:t>
                      </a:r>
                      <a:r>
                        <a:rPr lang="ru-RU" sz="1050" b="0" i="0" u="none" strike="noStrike" dirty="0">
                          <a:latin typeface="Times New Roman"/>
                        </a:rPr>
                        <a:t>5 832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29,2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   1 940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  8,6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latin typeface="Times New Roman"/>
                        </a:rPr>
                        <a:t>                  </a:t>
                      </a:r>
                      <a:r>
                        <a:rPr lang="ru-RU" sz="1050" b="0" i="0" u="none" strike="noStrike" dirty="0" smtClean="0">
                          <a:latin typeface="Times New Roman"/>
                        </a:rPr>
                        <a:t>    </a:t>
                      </a:r>
                      <a:r>
                        <a:rPr lang="ru-RU" sz="1050" b="0" i="0" u="none" strike="noStrike" dirty="0">
                          <a:latin typeface="Times New Roman"/>
                        </a:rPr>
                        <a:t>1 719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  8,6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54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Программные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 15 363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67,8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latin typeface="Times New Roman"/>
                        </a:rPr>
                        <a:t>                </a:t>
                      </a:r>
                      <a:r>
                        <a:rPr lang="ru-RU" sz="1050" b="0" i="0" u="none" strike="noStrike" dirty="0" smtClean="0">
                          <a:latin typeface="Times New Roman"/>
                        </a:rPr>
                        <a:t>    </a:t>
                      </a:r>
                      <a:r>
                        <a:rPr lang="ru-RU" sz="1050" b="0" i="0" u="none" strike="noStrike" dirty="0">
                          <a:latin typeface="Times New Roman"/>
                        </a:rPr>
                        <a:t>12 426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             62,2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              22 641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           100,0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latin typeface="Times New Roman"/>
                        </a:rPr>
                        <a:t>               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     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19 977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latin typeface="Times New Roman"/>
                        </a:rPr>
                        <a:t>           100,0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8" y="0"/>
            <a:ext cx="6426200" cy="7397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бюджета МО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Кусинское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сельское поселение КМР ЛО в рамках 12 муниципальных программ на 2020-2021 годы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4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32656" y="555526"/>
          <a:ext cx="6192689" cy="4331463"/>
        </p:xfrm>
        <a:graphic>
          <a:graphicData uri="http://schemas.openxmlformats.org/drawingml/2006/table">
            <a:tbl>
              <a:tblPr/>
              <a:tblGrid>
                <a:gridCol w="1695753"/>
                <a:gridCol w="1400418"/>
                <a:gridCol w="1255275"/>
                <a:gridCol w="1088078"/>
                <a:gridCol w="753165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Ожидаемое исполнение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Удельный вес в общем объеме программных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Удельный вес в общем объеме </a:t>
                      </a:r>
                      <a:r>
                        <a:rPr lang="ru-RU" sz="500" b="1" i="0" u="none" strike="noStrike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программныхрасходов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A800"/>
                    </a:solidFill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Кусинском сельском поселении"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 21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0,1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147,56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1,2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A8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Кусинском сельском поселении"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2 087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13,6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2 176,14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17,5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A800"/>
                    </a:solidFill>
                  </a:tcPr>
                </a:tc>
              </a:tr>
              <a:tr h="304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устойчивого функционирования и развития коммунальной и инженерной инфраструктуры и повышение энергоэффективности в Кусинском сельском поселении"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4 367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28,4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2 173,75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17,5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A800"/>
                    </a:solidFill>
                  </a:tcPr>
                </a:tc>
              </a:tr>
              <a:tr h="307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безопасности в Кусинском сельском поселении"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411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2,7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4,2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3C234"/>
                    </a:solidFill>
                  </a:tcPr>
                </a:tc>
              </a:tr>
              <a:tr h="234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и санитарное содержание территории Кусинского сельского поселения"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735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4,8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631,92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5,1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4C9A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автомобильных дорог в Кусинском сельском поселении"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1 734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11,3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5,0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качественным жильем граждан на территории Кусинского сельского поселения"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1 444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9,4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1 331,73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10,7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"Стимулирование экономической активности в Кусинском сельском поселении"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526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3,4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546,44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4,4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муниципального управления и снижение административных барьеров при предоставлении муниципальных услуг в Кусинском сельском поселении"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  64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 0,4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0,2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"Борьба с борщевиком Сосновского в муниципальном образовании Кусинское сельское поселение Киришского муниципального района Ленинградской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135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 0,9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0,9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94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частей территории Кусинского сельского поселения"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2 691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17,5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2 906,98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23,4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административного центра муниципального образования Кусинское сельское поселение Киришского муниципального района Ленинградской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1 149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                     7,5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1 231,75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                 9,9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6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Times New Roman"/>
                        </a:rPr>
                        <a:t>               15 363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                 100,0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               12 426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             100,0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04813" y="339725"/>
            <a:ext cx="48244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Муниципальная программа "Развитие физической культуры и спорта в Кусинском сельском поселении"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1124744" y="1707654"/>
          <a:ext cx="3744416" cy="1316056"/>
        </p:xfrm>
        <a:graphic>
          <a:graphicData uri="http://schemas.openxmlformats.org/drawingml/2006/table">
            <a:tbl>
              <a:tblPr/>
              <a:tblGrid>
                <a:gridCol w="2797859"/>
                <a:gridCol w="946557"/>
              </a:tblGrid>
              <a:tr h="539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397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"Организация и проведение физкультурно-оздоровительных, спортивных мероприятий и соревнований"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latin typeface="Times New Roman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52513" y="411163"/>
            <a:ext cx="3240087" cy="5143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культуры в Кусинском сельском поселении"</a:t>
            </a:r>
            <a:endParaRPr lang="ru-RU" sz="135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6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76672" y="1563638"/>
          <a:ext cx="4896544" cy="1659255"/>
        </p:xfrm>
        <a:graphic>
          <a:graphicData uri="http://schemas.openxmlformats.org/drawingml/2006/table">
            <a:tbl>
              <a:tblPr/>
              <a:tblGrid>
                <a:gridCol w="3780132"/>
                <a:gridCol w="1116412"/>
              </a:tblGrid>
              <a:tr h="367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"Организация досуга и обеспечение населения муниципального образования услугами в сфере культуры"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424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"Организация библиотечного обслуживания населения, комплектование библиотечных фондов"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latin typeface="Times New Roman"/>
                        </a:rPr>
                        <a:t>2 176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16632" y="627534"/>
            <a:ext cx="6480175" cy="40481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устойчивого функционирования и развития коммунальной и инженерной инфраструктуры и повышение </a:t>
            </a:r>
            <a:r>
              <a:rPr lang="ru-RU" sz="1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Кусинском сельском поселении"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7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08720" y="1131590"/>
          <a:ext cx="3960440" cy="2568969"/>
        </p:xfrm>
        <a:graphic>
          <a:graphicData uri="http://schemas.openxmlformats.org/drawingml/2006/table">
            <a:tbl>
              <a:tblPr/>
              <a:tblGrid>
                <a:gridCol w="1916669"/>
                <a:gridCol w="2043771"/>
              </a:tblGrid>
              <a:tr h="44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подпрограммы,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44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"Энергосбережение и повышение энергетической эффективности на территории Кусинского сельского поселения"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44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"Организация уличного освещения, техническое обслуживание и ремонт сетей инженерно-технического обеспечения электрической энергией"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884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"Повышение надежности и эффективности работы объектов (сетей) теплоснабжения"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36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2 174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8913" y="871538"/>
            <a:ext cx="6480175" cy="40481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8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0688" y="915567"/>
          <a:ext cx="4752528" cy="2256503"/>
        </p:xfrm>
        <a:graphic>
          <a:graphicData uri="http://schemas.openxmlformats.org/drawingml/2006/table">
            <a:tbl>
              <a:tblPr/>
              <a:tblGrid>
                <a:gridCol w="2300003"/>
                <a:gridCol w="2452525"/>
              </a:tblGrid>
              <a:tr h="28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415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"Обеспечение безопасности людей на водных объектах, охраны их жизни и здоровья"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415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"Обеспечение первичных мер пожарной безопасности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822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"Участие в предупреждении и ликвидации последствий чрезвычайных ситуаций, создание, содержание и организация деятельности аварийно-спасательных служб и (или) аварийно-спасательных формирований"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  <p:sp>
        <p:nvSpPr>
          <p:cNvPr id="12312" name="Прямоугольник 6"/>
          <p:cNvSpPr>
            <a:spLocks noChangeArrowheads="1"/>
          </p:cNvSpPr>
          <p:nvPr/>
        </p:nvSpPr>
        <p:spPr bwMode="auto">
          <a:xfrm>
            <a:off x="404813" y="123825"/>
            <a:ext cx="540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Муниципальная программа "Обеспечение безопасности в Кусинском сельском поселении"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8913" y="871538"/>
            <a:ext cx="6480175" cy="40481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8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2696" y="1059582"/>
          <a:ext cx="3744416" cy="3314685"/>
        </p:xfrm>
        <a:graphic>
          <a:graphicData uri="http://schemas.openxmlformats.org/drawingml/2006/table">
            <a:tbl>
              <a:tblPr/>
              <a:tblGrid>
                <a:gridCol w="1779372"/>
                <a:gridCol w="1965044"/>
              </a:tblGrid>
              <a:tr h="268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52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мероприятие"Содержание гражданских захоронений, расположенных на территории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398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"Содержание воинских захоронений, расположенных на территории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268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"Благоустройство территории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781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"Вывоз умерших граждан из внебольничных условий"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342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"Участие в организации деятельности по сбору (в том числе раздельному сбору) и транспортированию твердых коммунальных отходов"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527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  <p:sp>
        <p:nvSpPr>
          <p:cNvPr id="13345" name="Прямоугольник 6"/>
          <p:cNvSpPr>
            <a:spLocks noChangeArrowheads="1"/>
          </p:cNvSpPr>
          <p:nvPr/>
        </p:nvSpPr>
        <p:spPr bwMode="auto">
          <a:xfrm>
            <a:off x="404813" y="0"/>
            <a:ext cx="540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Муниципальная программа "Благоустройство и санитарное содержание территории Кусинского сельского поселения"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76250" y="123825"/>
            <a:ext cx="4760913" cy="575717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Муниципальная программа "Развитие автомобильных дорог в Кусинском сельском поселении"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858286-7C23-4E39-89DC-0FB20F0ACC3F}" type="slidenum">
              <a:rPr lang="ru-RU" smtClean="0"/>
              <a:pPr/>
              <a:t>17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52736" y="843558"/>
          <a:ext cx="3743821" cy="2560835"/>
        </p:xfrm>
        <a:graphic>
          <a:graphicData uri="http://schemas.openxmlformats.org/drawingml/2006/table">
            <a:tbl>
              <a:tblPr/>
              <a:tblGrid>
                <a:gridCol w="1846335"/>
                <a:gridCol w="1897486"/>
              </a:tblGrid>
              <a:tr h="359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359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"Содержание автомобильных дорог общего пользования местного значения и искусственных сооружений на них"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9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"Капитальный ремонт и ремонт автомобильных дорог общего пользования местного значения, дворовых территорий многоквартирных домов и проездов к ним"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9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"Оформление технических планов и кадастровых паспортов на дороги местного значения в границах поселения"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587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ИТОГО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04813" y="123825"/>
            <a:ext cx="4760912" cy="791741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качественным жильем граждан на территории Кусинского сельского поселения"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324AA3-C59F-4FCF-A68D-B02CFC3D0486}" type="slidenum">
              <a:rPr lang="ru-RU" smtClean="0"/>
              <a:pPr/>
              <a:t>18</a:t>
            </a:fld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8720" y="915566"/>
          <a:ext cx="4032448" cy="3891006"/>
        </p:xfrm>
        <a:graphic>
          <a:graphicData uri="http://schemas.openxmlformats.org/drawingml/2006/table">
            <a:tbl>
              <a:tblPr/>
              <a:tblGrid>
                <a:gridCol w="1944315"/>
                <a:gridCol w="2088133"/>
              </a:tblGrid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подпрограммы,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"Содержание, обслуживание и капитальный ремонт жилищного фонда на территории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"Обеспечение капитального ремонта общего имущества многоквартирных домов за счет взносов собственника муниципального жилого фонда"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"Содержание и обслуживание жилищного фонда на территории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9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"Реализация функций в сфере управления муниципальным жилищным фондом"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9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"Обеспечение реализации функций в сфере управления муниципальным жилищным фондом"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587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"Переселение граждан из аварийного жилищного фонда и его последующая ликвидация"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931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"Ликвидация жилых домов, признанных аварийными и непригодными для проживания"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395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1 332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04813" y="268288"/>
            <a:ext cx="4760912" cy="530225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Муниципальная программа "Стимулирование экономической активности в Кусинском сельском поселении"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69EF5E-2E41-4E00-9E0D-9D27041DAF99}" type="slidenum">
              <a:rPr lang="ru-RU" smtClean="0"/>
              <a:pPr/>
              <a:t>19</a:t>
            </a:fld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6613" y="1131590"/>
          <a:ext cx="4032448" cy="1167210"/>
        </p:xfrm>
        <a:graphic>
          <a:graphicData uri="http://schemas.openxmlformats.org/drawingml/2006/table">
            <a:tbl>
              <a:tblPr/>
              <a:tblGrid>
                <a:gridCol w="1988677"/>
                <a:gridCol w="2043771"/>
              </a:tblGrid>
              <a:tr h="345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396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"Обеспечение функционирования общественной бани"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3553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6250" y="195263"/>
            <a:ext cx="4760913" cy="990600"/>
          </a:xfrm>
        </p:spPr>
        <p:txBody>
          <a:bodyPr/>
          <a:lstStyle/>
          <a:p>
            <a:r>
              <a:rPr lang="ru-RU" sz="2800" b="1" smtClean="0">
                <a:latin typeface="Constantia" pitchFamily="18" charset="0"/>
              </a:rPr>
              <a:t>Киришский муниципальный район Ленинградской области</a:t>
            </a:r>
            <a:endParaRPr lang="ru-RU" smtClean="0">
              <a:latin typeface="Constantia" pitchFamily="18" charset="0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B5C5C9-1105-4C05-9C29-F2FC99150BAF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6148" name="Picture 2" descr="M:\Давидюк\БЮДЖЕТ ДЛЯ ГРАЖДАН\kart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7950" y="1620838"/>
            <a:ext cx="3419475" cy="34067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76250" y="123825"/>
            <a:ext cx="4760913" cy="990600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Муниципальная программа "Повышение эффективности муниципального управления и снижение административных барьеров при предоставлении муниципальных услуг в Кусинском сельском поселении"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B72D3-D310-4B7D-B10D-6E19F03F9042}" type="slidenum">
              <a:rPr lang="ru-RU" smtClean="0"/>
              <a:pPr/>
              <a:t>20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4704" y="1419622"/>
          <a:ext cx="4032448" cy="1179190"/>
        </p:xfrm>
        <a:graphic>
          <a:graphicData uri="http://schemas.openxmlformats.org/drawingml/2006/table">
            <a:tbl>
              <a:tblPr/>
              <a:tblGrid>
                <a:gridCol w="2448272"/>
                <a:gridCol w="1584176"/>
              </a:tblGrid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39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"Обучение муниципальных служащих на курсах повышения квалификации"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33375" y="195263"/>
            <a:ext cx="4760913" cy="647700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Муниципальная программа "Борьба с борщевиком Сосновского в муниципальном образовании </a:t>
            </a:r>
            <a:r>
              <a:rPr lang="ru-RU" sz="1200" dirty="0" err="1" smtClean="0">
                <a:solidFill>
                  <a:schemeClr val="tx1"/>
                </a:solidFill>
              </a:rPr>
              <a:t>Кусинское</a:t>
            </a:r>
            <a:r>
              <a:rPr lang="ru-RU" sz="1200" dirty="0" smtClean="0">
                <a:solidFill>
                  <a:schemeClr val="tx1"/>
                </a:solidFill>
              </a:rPr>
              <a:t> сельское поселение Киришского муниципального района Ленинградской области"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C335F-B991-4F29-B539-28E6F3607E3D}" type="slidenum">
              <a:rPr lang="ru-RU" smtClean="0"/>
              <a:pPr/>
              <a:t>21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96975" y="987425"/>
          <a:ext cx="2895091" cy="1739632"/>
        </p:xfrm>
        <a:graphic>
          <a:graphicData uri="http://schemas.openxmlformats.org/drawingml/2006/table">
            <a:tbl>
              <a:tblPr/>
              <a:tblGrid>
                <a:gridCol w="1757734"/>
                <a:gridCol w="113735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"Локализация и ликвидация очагов распространения борщевика Сосновского на землях населенных пунктов в муниципальном образовании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Кусинское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 Киришского муниципального района Ленинградской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394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913" cy="601663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Муниципальная программа "Развитие частей территории Кусинского сельского поселения"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92FD63-3EA8-4E32-8527-A69BAC3C6C22}" type="slidenum">
              <a:rPr lang="ru-RU" smtClean="0"/>
              <a:pPr/>
              <a:t>22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5175" y="1327150"/>
          <a:ext cx="4752528" cy="2615932"/>
        </p:xfrm>
        <a:graphic>
          <a:graphicData uri="http://schemas.openxmlformats.org/drawingml/2006/table">
            <a:tbl>
              <a:tblPr/>
              <a:tblGrid>
                <a:gridCol w="2885464"/>
                <a:gridCol w="186706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"Обеспечение первичных мер пожарной безопасности в населенных пунктах"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"Поддержание и развитие существующей сети автомобильных дорог общего пользования местного значения в населенных пунктах"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"Организация уличного освещения в населенных пунктах"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"Участие в организации деятельности по сбору (в том числе раздельному сбору) и транспортированию твердых коммунальных отходов в населенных пунктах"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394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"Повышение безопасности дорожного движения"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2 907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20688" y="195486"/>
            <a:ext cx="4760913" cy="990600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административного центра муниципального образования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Кусинское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поселение Киришского муниципального района Ленинградской области"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8EAE3C-5B25-4C9B-B29C-3B8C6889D9EA}" type="slidenum">
              <a:rPr lang="ru-RU" smtClean="0"/>
              <a:pPr/>
              <a:t>23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4704" y="1419622"/>
          <a:ext cx="5112568" cy="1021687"/>
        </p:xfrm>
        <a:graphic>
          <a:graphicData uri="http://schemas.openxmlformats.org/drawingml/2006/table">
            <a:tbl>
              <a:tblPr/>
              <a:tblGrid>
                <a:gridCol w="3744416"/>
                <a:gridCol w="1368152"/>
              </a:tblGrid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подпрограммы, основного мероприятия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0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"Капитальный ремонт и ремонт автомобильных дорог общего пользования местного значения д. Кусино"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202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1 232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49275" y="123825"/>
            <a:ext cx="4760913" cy="360363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дорожного фонда МО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Кусинское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поселение КМР ЛО на 2021 год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DC9D4F-2C61-47EA-98C2-37FB6DC227B4}" type="slidenum">
              <a:rPr lang="ru-RU" smtClean="0"/>
              <a:pPr/>
              <a:t>24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92696" y="771550"/>
          <a:ext cx="4572000" cy="3048000"/>
        </p:xfrm>
        <a:graphic>
          <a:graphicData uri="http://schemas.openxmlformats.org/drawingml/2006/table">
            <a:tbl>
              <a:tblPr/>
              <a:tblGrid>
                <a:gridCol w="2429536"/>
                <a:gridCol w="1063677"/>
                <a:gridCol w="1078787"/>
              </a:tblGrid>
              <a:tr h="952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Предусмотрено средств на 2021 год, тыс. руб.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Удельный вес в общем объеме расходов дорожного фонда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Содержание автомобильных дорог общего пользования местного значения и искусственных сооружений на них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453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73,00</a:t>
                      </a:r>
                    </a:p>
                  </a:txBody>
                  <a:tcPr marL="9071" marR="9071" marT="9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Капитальный ремонт и ремонт дорожного покрытия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114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/>
                        </a:rPr>
                        <a:t>18,40</a:t>
                      </a:r>
                    </a:p>
                  </a:txBody>
                  <a:tcPr marL="9071" marR="9071" marT="9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Оформление технических планов и кадастровых паспортов на дороги местного значения в границах поселения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8,60</a:t>
                      </a:r>
                    </a:p>
                  </a:txBody>
                  <a:tcPr marL="9071" marR="9071" marT="9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071" marR="9071" marT="9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621</a:t>
                      </a:r>
                    </a:p>
                  </a:txBody>
                  <a:tcPr marL="9071" marR="9071" marT="9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071" marR="9071" marT="9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76250" y="0"/>
            <a:ext cx="4760913" cy="530225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Кусинское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поселение в бюджет МО Киришский муниципальный район ЛО на 2021 год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0C543-E57C-4073-8F1C-B5D665D1F3A9}" type="slidenum">
              <a:rPr lang="ru-RU" smtClean="0"/>
              <a:pPr/>
              <a:t>25</a:t>
            </a:fld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41438" y="842963"/>
          <a:ext cx="4247802" cy="4129579"/>
        </p:xfrm>
        <a:graphic>
          <a:graphicData uri="http://schemas.openxmlformats.org/drawingml/2006/table">
            <a:tbl>
              <a:tblPr/>
              <a:tblGrid>
                <a:gridCol w="3349811"/>
                <a:gridCol w="897991"/>
              </a:tblGrid>
              <a:tr h="22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Форма и цель предоставления межбюджетных трансфертов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на 2021 год,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367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709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658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Times New Roman"/>
                        </a:rPr>
                        <a:t>Иной межбюджетный трансферт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  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участие в предупреждении и ликвидации последствий чрезвычайных ситуаций в границах 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99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367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создание условий для обеспечения жителей поселения услугами связи, общественного питания, торговли и бытового обслуживания</a:t>
                      </a:r>
                      <a:br>
                        <a:rPr lang="ru-RU" sz="600" b="0" i="0" u="none" strike="noStrike">
                          <a:latin typeface="Times New Roman"/>
                        </a:rPr>
                      </a:br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123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94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439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создание условий для организации досуга и обеспечения жителей поселения услугами организаций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1 737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658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  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148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организацию ритуальных услуг и содержание мест захоронения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220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94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создание, содержание и организацию деятельности аварийно-спасательных служб и (или) аварийно-спасательных формирований на территории 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98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294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содействие в развитии сельскохозяйственного производства, создание условий для развития малого и среднего предпринимательства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  25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148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Times New Roman"/>
                        </a:rPr>
                        <a:t>Иной межбюджетный трансферт на осуществление внешнего муниципального финансового контроля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latin typeface="Times New Roman"/>
                        </a:rPr>
                        <a:t>                   217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1366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latin typeface="Times New Roman"/>
                        </a:rPr>
                        <a:t>3 669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Constantia" pitchFamily="18" charset="0"/>
              </a:rPr>
              <a:t>Что такое бюджет для граждан?</a:t>
            </a:r>
            <a:endParaRPr lang="ru-RU" smtClean="0">
              <a:latin typeface="Constantia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smtClean="0">
                <a:latin typeface="Constantia" pitchFamily="18" charset="0"/>
              </a:rPr>
              <a:t>Бюджет для граждан – </a:t>
            </a:r>
            <a:r>
              <a:rPr lang="ru-RU" sz="2000" smtClean="0">
                <a:latin typeface="Constantia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r>
              <a:rPr lang="ru-RU" sz="2000" smtClean="0">
                <a:latin typeface="Constantia" pitchFamily="18" charset="0"/>
              </a:rPr>
              <a:t>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82D576-9ACB-4549-AF03-4A81B276056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635625" cy="990600"/>
          </a:xfrm>
        </p:spPr>
        <p:txBody>
          <a:bodyPr/>
          <a:lstStyle/>
          <a:p>
            <a:r>
              <a:rPr lang="ru-RU" sz="2800" b="1" smtClean="0">
                <a:latin typeface="Constantia" pitchFamily="18" charset="0"/>
              </a:rPr>
              <a:t>Что такое бюджет?</a:t>
            </a:r>
            <a:endParaRPr lang="ru-RU" sz="2800" smtClean="0">
              <a:latin typeface="Constantia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smtClean="0">
                <a:latin typeface="Constantia" pitchFamily="18" charset="0"/>
              </a:rPr>
              <a:t>Бюджет</a:t>
            </a:r>
            <a:r>
              <a:rPr lang="ru-RU" sz="2000" smtClean="0">
                <a:latin typeface="Constantia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30777-96BF-4060-B3A9-909662C036E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Constantia" pitchFamily="18" charset="0"/>
              </a:rPr>
              <a:t>Основные характеристики бюджета</a:t>
            </a:r>
            <a:endParaRPr lang="ru-RU" sz="2800" smtClean="0">
              <a:latin typeface="Constantia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smtClean="0">
                <a:latin typeface="Constantia" pitchFamily="18" charset="0"/>
              </a:rPr>
              <a:t>Доходы – Расходы = Дефицит (Профицит)</a:t>
            </a:r>
          </a:p>
          <a:p>
            <a:endParaRPr lang="ru-RU" sz="2000" b="1" smtClean="0">
              <a:latin typeface="Constantia" pitchFamily="18" charset="0"/>
            </a:endParaRPr>
          </a:p>
          <a:p>
            <a:r>
              <a:rPr lang="ru-RU" sz="2000" b="1" smtClean="0">
                <a:latin typeface="Constantia" pitchFamily="18" charset="0"/>
              </a:rPr>
              <a:t>Дефицит </a:t>
            </a:r>
            <a:r>
              <a:rPr lang="ru-RU" sz="2000" smtClean="0">
                <a:latin typeface="Constantia" pitchFamily="18" charset="0"/>
              </a:rPr>
              <a:t>– превышение расходов над доходами</a:t>
            </a:r>
          </a:p>
          <a:p>
            <a:r>
              <a:rPr lang="ru-RU" sz="2000" b="1" smtClean="0">
                <a:latin typeface="Constantia" pitchFamily="18" charset="0"/>
              </a:rPr>
              <a:t>Профицит </a:t>
            </a:r>
            <a:r>
              <a:rPr lang="ru-RU" sz="2000" smtClean="0">
                <a:latin typeface="Constantia" pitchFamily="18" charset="0"/>
              </a:rPr>
              <a:t>– превышение доходов над расходами</a:t>
            </a:r>
          </a:p>
          <a:p>
            <a:endParaRPr lang="ru-RU" sz="2000" smtClean="0">
              <a:latin typeface="Constantia" pitchFamily="18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045D4-37FD-4040-859D-2D3851D058B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76250" y="123825"/>
            <a:ext cx="4760913" cy="530225"/>
          </a:xfrm>
        </p:spPr>
        <p:txBody>
          <a:bodyPr/>
          <a:lstStyle/>
          <a:p>
            <a:r>
              <a:rPr lang="ru-RU" sz="2800" b="1" smtClean="0">
                <a:latin typeface="Constantia" pitchFamily="18" charset="0"/>
              </a:rPr>
              <a:t>Бюджетный процесс</a:t>
            </a:r>
            <a:endParaRPr lang="ru-RU" sz="2800" smtClean="0">
              <a:latin typeface="Constantia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60350" y="842963"/>
            <a:ext cx="6192838" cy="36877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onstantia" pitchFamily="18" charset="0"/>
              </a:rPr>
              <a:t>Составление проекта бюджета на очередной финансовый год и плановый период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onstantia" pitchFamily="18" charset="0"/>
              </a:rPr>
              <a:t>Рассмотрение проекта бюджета на очередной финансовый год и плановый период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onstantia" pitchFamily="18" charset="0"/>
              </a:rPr>
              <a:t>Утверждение проекта бюджета на очередной финансовый год и плановый период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onstantia" pitchFamily="18" charset="0"/>
              </a:rPr>
              <a:t>Исполнение бюджета в текущем финансовом году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onstantia" pitchFamily="18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A9C4F-2027-46F4-B058-ECEBAB9B054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913" cy="458788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НА 2021-2023 ГОДЫ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7B302-AEFB-400E-829D-A9E78AC7EDC8}" type="slidenum">
              <a:rPr lang="ru-RU" smtClean="0"/>
              <a:pPr/>
              <a:t>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92150" y="1131888"/>
          <a:ext cx="4000499" cy="2162175"/>
        </p:xfrm>
        <a:graphic>
          <a:graphicData uri="http://schemas.openxmlformats.org/drawingml/2006/table">
            <a:tbl>
              <a:tblPr/>
              <a:tblGrid>
                <a:gridCol w="1370512"/>
                <a:gridCol w="862915"/>
                <a:gridCol w="904157"/>
                <a:gridCol w="86291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(тыс.руб.) всего,              в том числе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19 827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16 657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16 428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11 944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12 289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12 187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(тыс.руб.)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19 977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17 394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17 159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 Профицит (+) (тыс.руб.)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            150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              737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            731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в % от собственных доходов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1,3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BE4EBA-1FB8-475E-90E0-0DB0948B5907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12347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Структура доходов бюджета МО </a:t>
            </a:r>
            <a:r>
              <a:rPr lang="ru-RU" dirty="0" err="1" smtClean="0"/>
              <a:t>Кусинское</a:t>
            </a:r>
            <a:r>
              <a:rPr lang="ru-RU" dirty="0" smtClean="0"/>
              <a:t> сельское поселение  за 2020-2021 годы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8680" y="1347614"/>
          <a:ext cx="4533901" cy="1725930"/>
        </p:xfrm>
        <a:graphic>
          <a:graphicData uri="http://schemas.openxmlformats.org/drawingml/2006/table">
            <a:tbl>
              <a:tblPr/>
              <a:tblGrid>
                <a:gridCol w="1743330"/>
                <a:gridCol w="755132"/>
                <a:gridCol w="720949"/>
                <a:gridCol w="717842"/>
                <a:gridCol w="596648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Ожидаемое (тыс. 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Прогноз (тыс. 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A8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10 766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Cyr"/>
                        </a:rPr>
                        <a:t>7883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Налог на доходы физ.лиц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7 876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8 042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Доходы от имущества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Прочие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23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22 270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19 827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88913" y="123825"/>
            <a:ext cx="6426200" cy="739775"/>
          </a:xfrm>
        </p:spPr>
        <p:txBody>
          <a:bodyPr/>
          <a:lstStyle/>
          <a:p>
            <a:pPr algn="ctr" fontAlgn="b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Структура расходов бюджета МО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Кусинское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сельское поселение КМР ЛО  на 2020-2021 годы</a:t>
            </a:r>
          </a:p>
        </p:txBody>
      </p:sp>
      <p:graphicFrame>
        <p:nvGraphicFramePr>
          <p:cNvPr id="5" name="Содержимое 4">
            <a:extLst>
              <a:ext uri="{FF2B5EF4-FFF2-40B4-BE49-F238E27FC236}"/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49275" y="771525"/>
          <a:ext cx="4911884" cy="39872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60761">
                  <a:extLst>
                    <a:ext uri="{9D8B030D-6E8A-4147-A177-3AD203B41FA5}"/>
                  </a:extLst>
                </a:gridCol>
                <a:gridCol w="1060761"/>
                <a:gridCol w="1060761"/>
                <a:gridCol w="921578">
                  <a:extLst>
                    <a:ext uri="{9D8B030D-6E8A-4147-A177-3AD203B41FA5}"/>
                  </a:extLst>
                </a:gridCol>
                <a:gridCol w="808023">
                  <a:extLst>
                    <a:ext uri="{9D8B030D-6E8A-4147-A177-3AD203B41FA5}"/>
                  </a:extLst>
                </a:gridCol>
              </a:tblGrid>
              <a:tr h="328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8A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8A800"/>
                    </a:solidFill>
                  </a:tcPr>
                </a:tc>
                <a:extLst>
                  <a:ext uri="{0D108BD9-81ED-4DB2-BD59-A6C34878D82A}"/>
                </a:extLst>
              </a:tr>
              <a:tr h="328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Ожидаемое исполнение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Удельный вес в общем объеме расходов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Предусмотрено средств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Удельный вес в общем объеме расходов</a:t>
                      </a:r>
                    </a:p>
                  </a:txBody>
                  <a:tcPr marL="9525" marR="9525" marT="9525" marB="0" anchor="ctr">
                    <a:solidFill>
                      <a:srgbClr val="08A800"/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6 908   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30,4   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7 114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35,6   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140   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0,6   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0,7   </a:t>
                      </a:r>
                    </a:p>
                  </a:txBody>
                  <a:tcPr marL="9525" marR="9525" marT="9525" marB="0" anchor="b">
                    <a:solidFill>
                      <a:srgbClr val="08A800"/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197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0,9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1,0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4 292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19,0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3 896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19,5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8 639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38,2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29,5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-  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-  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0,2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2 087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9,2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10,9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358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1,6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1,9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21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0,1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0,7  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22 641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100,0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19 977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100,0   </a:t>
                      </a:r>
                    </a:p>
                  </a:txBody>
                  <a:tcPr marL="9525" marR="9525" marT="9525" marB="0" anchor="b">
                    <a:solidFill>
                      <a:srgbClr val="93C234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6237288" y="4803775"/>
            <a:ext cx="4318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4289</TotalTime>
  <Words>2153</Words>
  <Application>Microsoft Office PowerPoint</Application>
  <PresentationFormat>Произвольный</PresentationFormat>
  <Paragraphs>438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 </vt:lpstr>
      <vt:lpstr>Киришский муниципальный район Ленинградской области</vt:lpstr>
      <vt:lpstr>Что такое бюджет для граждан?</vt:lpstr>
      <vt:lpstr>Что такое бюджет?</vt:lpstr>
      <vt:lpstr>Основные характеристики бюджета</vt:lpstr>
      <vt:lpstr>Бюджетный процесс</vt:lpstr>
      <vt:lpstr>ОСНОВНЫЕ ПАРАМЕТРЫ БЮДЖЕТА НА 2021-2023 ГОДЫ</vt:lpstr>
      <vt:lpstr>Слайд 8</vt:lpstr>
      <vt:lpstr>Структура расходов бюджета МО Кусинское сельское поселение КМР ЛО  на 2020-2021 годы</vt:lpstr>
      <vt:lpstr>Расходы бюджета МО Кусинское сельское поселение КМР ЛО по программным и непрограммным направлениям деятельности  на 2020-2021 годы</vt:lpstr>
      <vt:lpstr>Расходы бюджета МО Кусинское сельское поселение КМР ЛО в рамках 12 муниципальных программ на 2020-2021 годы</vt:lpstr>
      <vt:lpstr>Слайд 12</vt:lpstr>
      <vt:lpstr>Слайд 13</vt:lpstr>
      <vt:lpstr>Слайд 14</vt:lpstr>
      <vt:lpstr>Слайд 15</vt:lpstr>
      <vt:lpstr>Слайд 16</vt:lpstr>
      <vt:lpstr>Муниципальная программа "Развитие автомобильных дорог в Кусинском сельском поселении"</vt:lpstr>
      <vt:lpstr>Муниципальная программа "Обеспечение качественным жильем граждан на территории Кусинского сельского поселения"</vt:lpstr>
      <vt:lpstr>Муниципальная программа "Стимулирование экономической активности в Кусинском сельском поселении"</vt:lpstr>
      <vt:lpstr>Муниципальная программа "Повышение эффективности муниципального управления и снижение административных барьеров при предоставлении муниципальных услуг в Кусинском сельском поселении"</vt:lpstr>
      <vt:lpstr>Муниципальная программа "Борьба с борщевиком Сосновского в муниципальном образовании Кусинское сельское поселение Киришского муниципального района Ленинградской области"</vt:lpstr>
      <vt:lpstr>Муниципальная программа "Развитие частей территории Кусинского сельского поселения"</vt:lpstr>
      <vt:lpstr>Муниципальная программа "Развитие административного центра муниципального образования Кусинское сельское поселение Киришского муниципального района Ленинградской области"</vt:lpstr>
      <vt:lpstr>Расходы за счет средств дорожного фонда МО Кусинское сельское поселение КМР ЛО на 2021 год</vt:lpstr>
      <vt:lpstr>Межбюджетные трансферты из бюджета МО Кусинское сельское поселение в бюджет МО Киришский муниципальный район ЛО на 2021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Киришский муниципальный район на 2017 год</dc:title>
  <dc:creator>Марина Зарецкая</dc:creator>
  <cp:lastModifiedBy>daviduk</cp:lastModifiedBy>
  <cp:revision>341</cp:revision>
  <cp:lastPrinted>2020-12-03T06:15:34Z</cp:lastPrinted>
  <dcterms:created xsi:type="dcterms:W3CDTF">2017-04-21T11:37:29Z</dcterms:created>
  <dcterms:modified xsi:type="dcterms:W3CDTF">2021-03-11T15:25:24Z</dcterms:modified>
</cp:coreProperties>
</file>